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sldIdLst>
    <p:sldId id="256" r:id="rId2"/>
    <p:sldId id="265" r:id="rId3"/>
    <p:sldId id="267" r:id="rId4"/>
    <p:sldId id="260" r:id="rId5"/>
    <p:sldId id="266" r:id="rId6"/>
    <p:sldId id="270" r:id="rId7"/>
    <p:sldId id="258" r:id="rId8"/>
    <p:sldId id="257" r:id="rId9"/>
    <p:sldId id="271" r:id="rId10"/>
    <p:sldId id="269" r:id="rId11"/>
    <p:sldId id="268" r:id="rId12"/>
    <p:sldId id="272" r:id="rId13"/>
    <p:sldId id="264" r:id="rId14"/>
    <p:sldId id="259" r:id="rId15"/>
    <p:sldId id="273" r:id="rId16"/>
    <p:sldId id="261" r:id="rId17"/>
    <p:sldId id="263" r:id="rId18"/>
    <p:sldId id="262"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7" d="100"/>
          <a:sy n="67" d="100"/>
        </p:scale>
        <p:origin x="6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15-Mar-21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72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15-Mar-21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960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55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05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1568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927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480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534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26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477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57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15-Mar-21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050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15-Mar-21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02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15-Mar-21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4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15-Mar-21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466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15-Mar-21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81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15-Mar-21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976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15-Mar-21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31464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eYEzU0B_Tj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847D-12C2-4E2E-A987-A9FE60D1813F}"/>
              </a:ext>
            </a:extLst>
          </p:cNvPr>
          <p:cNvSpPr>
            <a:spLocks noGrp="1"/>
          </p:cNvSpPr>
          <p:nvPr>
            <p:ph type="ctrTitle"/>
          </p:nvPr>
        </p:nvSpPr>
        <p:spPr/>
        <p:txBody>
          <a:bodyPr/>
          <a:lstStyle/>
          <a:p>
            <a:r>
              <a:rPr lang="en-US" dirty="0"/>
              <a:t>Growth of firms</a:t>
            </a:r>
          </a:p>
        </p:txBody>
      </p:sp>
      <p:sp>
        <p:nvSpPr>
          <p:cNvPr id="3" name="Subtitle 2">
            <a:extLst>
              <a:ext uri="{FF2B5EF4-FFF2-40B4-BE49-F238E27FC236}">
                <a16:creationId xmlns:a16="http://schemas.microsoft.com/office/drawing/2014/main" id="{F59E0037-28DD-47DA-A9EC-CB774EA6F51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263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689D5D-FAB4-4984-8A34-18D762BB0E72}"/>
              </a:ext>
            </a:extLst>
          </p:cNvPr>
          <p:cNvPicPr>
            <a:picLocks noGrp="1" noChangeAspect="1"/>
          </p:cNvPicPr>
          <p:nvPr>
            <p:ph idx="4294967295"/>
          </p:nvPr>
        </p:nvPicPr>
        <p:blipFill>
          <a:blip r:embed="rId2"/>
          <a:stretch>
            <a:fillRect/>
          </a:stretch>
        </p:blipFill>
        <p:spPr>
          <a:xfrm>
            <a:off x="636104" y="622645"/>
            <a:ext cx="10919791" cy="5619129"/>
          </a:xfrm>
        </p:spPr>
      </p:pic>
    </p:spTree>
    <p:extLst>
      <p:ext uri="{BB962C8B-B14F-4D97-AF65-F5344CB8AC3E}">
        <p14:creationId xmlns:p14="http://schemas.microsoft.com/office/powerpoint/2010/main" val="52201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57243-EF35-4154-AC98-20A2A9E44FB9}"/>
              </a:ext>
            </a:extLst>
          </p:cNvPr>
          <p:cNvSpPr>
            <a:spLocks noGrp="1"/>
          </p:cNvSpPr>
          <p:nvPr>
            <p:ph idx="1"/>
          </p:nvPr>
        </p:nvSpPr>
        <p:spPr>
          <a:xfrm>
            <a:off x="1295401" y="914400"/>
            <a:ext cx="9601196" cy="4961468"/>
          </a:xfrm>
        </p:spPr>
        <p:txBody>
          <a:bodyPr/>
          <a:lstStyle/>
          <a:p>
            <a:pPr marL="0" indent="0">
              <a:buNone/>
            </a:pPr>
            <a:r>
              <a:rPr lang="en-US" dirty="0"/>
              <a:t>Learning Objective:</a:t>
            </a:r>
          </a:p>
          <a:p>
            <a:pPr marL="0" indent="0">
              <a:buNone/>
            </a:pPr>
            <a:r>
              <a:rPr lang="en-US" dirty="0"/>
              <a:t>To be able to explain the impacts of firms growing too large</a:t>
            </a:r>
          </a:p>
          <a:p>
            <a:pPr marL="0" indent="0">
              <a:buNone/>
            </a:pPr>
            <a:endParaRPr lang="en-US" dirty="0"/>
          </a:p>
          <a:p>
            <a:pPr marL="0" indent="0">
              <a:buNone/>
            </a:pPr>
            <a:r>
              <a:rPr lang="en-US" dirty="0"/>
              <a:t>Learning Outcome:</a:t>
            </a:r>
          </a:p>
          <a:p>
            <a:pPr marL="0" indent="0">
              <a:buNone/>
            </a:pPr>
            <a:r>
              <a:rPr lang="en-US" dirty="0"/>
              <a:t>Define economies and diseconomies of scale</a:t>
            </a:r>
          </a:p>
          <a:p>
            <a:pPr marL="0" indent="0">
              <a:buNone/>
            </a:pPr>
            <a:r>
              <a:rPr lang="en-US" dirty="0"/>
              <a:t>Explain the different types of economies and diseconomies of scale</a:t>
            </a:r>
          </a:p>
          <a:p>
            <a:pPr marL="0" indent="0">
              <a:buNone/>
            </a:pPr>
            <a:r>
              <a:rPr lang="en-US" dirty="0"/>
              <a:t>Draw economies and diseconomies of scale</a:t>
            </a:r>
          </a:p>
          <a:p>
            <a:pPr marL="0" indent="0">
              <a:buNone/>
            </a:pPr>
            <a:r>
              <a:rPr lang="en-US" dirty="0"/>
              <a:t>Extension: Formulate link between impacts of firms growing too big with GC” identities and relationships”</a:t>
            </a:r>
          </a:p>
          <a:p>
            <a:pPr marL="0" indent="0">
              <a:buNone/>
            </a:pPr>
            <a:endParaRPr lang="en-US" dirty="0"/>
          </a:p>
        </p:txBody>
      </p:sp>
    </p:spTree>
    <p:extLst>
      <p:ext uri="{BB962C8B-B14F-4D97-AF65-F5344CB8AC3E}">
        <p14:creationId xmlns:p14="http://schemas.microsoft.com/office/powerpoint/2010/main" val="2048204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F32CB4-658D-41D4-B8A3-0C4D99E2CB25}"/>
              </a:ext>
            </a:extLst>
          </p:cNvPr>
          <p:cNvPicPr>
            <a:picLocks noChangeAspect="1"/>
          </p:cNvPicPr>
          <p:nvPr/>
        </p:nvPicPr>
        <p:blipFill>
          <a:blip r:embed="rId2"/>
          <a:stretch>
            <a:fillRect/>
          </a:stretch>
        </p:blipFill>
        <p:spPr>
          <a:xfrm>
            <a:off x="857250" y="714376"/>
            <a:ext cx="10458450" cy="5414962"/>
          </a:xfrm>
          <a:prstGeom prst="rect">
            <a:avLst/>
          </a:prstGeom>
        </p:spPr>
      </p:pic>
    </p:spTree>
    <p:extLst>
      <p:ext uri="{BB962C8B-B14F-4D97-AF65-F5344CB8AC3E}">
        <p14:creationId xmlns:p14="http://schemas.microsoft.com/office/powerpoint/2010/main" val="2933408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BAC5BD-7193-47B2-8E73-7F15C29E499D}"/>
              </a:ext>
            </a:extLst>
          </p:cNvPr>
          <p:cNvSpPr>
            <a:spLocks noGrp="1"/>
          </p:cNvSpPr>
          <p:nvPr>
            <p:ph type="title"/>
          </p:nvPr>
        </p:nvSpPr>
        <p:spPr/>
        <p:txBody>
          <a:bodyPr/>
          <a:lstStyle/>
          <a:p>
            <a:r>
              <a:rPr lang="en-US" dirty="0"/>
              <a:t>Economies &amp; Diseconomies of Scale</a:t>
            </a:r>
          </a:p>
        </p:txBody>
      </p:sp>
      <p:sp>
        <p:nvSpPr>
          <p:cNvPr id="6" name="Content Placeholder 5">
            <a:extLst>
              <a:ext uri="{FF2B5EF4-FFF2-40B4-BE49-F238E27FC236}">
                <a16:creationId xmlns:a16="http://schemas.microsoft.com/office/drawing/2014/main" id="{A9A3EE17-0348-410A-94EB-08AE5985AA87}"/>
              </a:ext>
            </a:extLst>
          </p:cNvPr>
          <p:cNvSpPr>
            <a:spLocks noGrp="1"/>
          </p:cNvSpPr>
          <p:nvPr>
            <p:ph sz="half" idx="2"/>
          </p:nvPr>
        </p:nvSpPr>
        <p:spPr/>
        <p:txBody>
          <a:bodyPr>
            <a:normAutofit lnSpcReduction="10000"/>
          </a:bodyPr>
          <a:lstStyle/>
          <a:p>
            <a:r>
              <a:rPr lang="en-US" b="1" dirty="0"/>
              <a:t>Economies of scale </a:t>
            </a:r>
            <a:r>
              <a:rPr lang="en-US" dirty="0"/>
              <a:t>are the unit cost advantages from expanding the scale of production in the long run. </a:t>
            </a:r>
            <a:r>
              <a:rPr lang="en-US" b="1" dirty="0"/>
              <a:t>LRAC decreases.</a:t>
            </a:r>
          </a:p>
          <a:p>
            <a:r>
              <a:rPr lang="en-US" b="1" dirty="0"/>
              <a:t>Diseconomies of scale</a:t>
            </a:r>
            <a:r>
              <a:rPr lang="en-US" dirty="0"/>
              <a:t> are the cost disadvantages that firms accrue due to an increase in organizational size or output. </a:t>
            </a:r>
            <a:r>
              <a:rPr lang="en-US" b="1" dirty="0"/>
              <a:t>LRAC increases</a:t>
            </a:r>
          </a:p>
        </p:txBody>
      </p:sp>
      <p:pic>
        <p:nvPicPr>
          <p:cNvPr id="1026" name="Picture 2" descr="Diseconomies of Scale Definition">
            <a:extLst>
              <a:ext uri="{FF2B5EF4-FFF2-40B4-BE49-F238E27FC236}">
                <a16:creationId xmlns:a16="http://schemas.microsoft.com/office/drawing/2014/main" id="{F154DCE3-3FFC-4C6D-B2B7-379726A891E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2352" y="2560320"/>
            <a:ext cx="4472344" cy="331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29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55BD-F6F6-4477-9F8F-A5083CC341EC}"/>
              </a:ext>
            </a:extLst>
          </p:cNvPr>
          <p:cNvSpPr>
            <a:spLocks noGrp="1"/>
          </p:cNvSpPr>
          <p:nvPr>
            <p:ph type="title"/>
          </p:nvPr>
        </p:nvSpPr>
        <p:spPr>
          <a:xfrm>
            <a:off x="1295402" y="1343025"/>
            <a:ext cx="9601196" cy="340002"/>
          </a:xfrm>
        </p:spPr>
        <p:txBody>
          <a:bodyPr>
            <a:noAutofit/>
          </a:bodyPr>
          <a:lstStyle/>
          <a:p>
            <a:r>
              <a:rPr lang="en-US" sz="2000" b="1" dirty="0">
                <a:highlight>
                  <a:srgbClr val="FFFF00"/>
                </a:highlight>
              </a:rPr>
              <a:t>Internal economies of scale: LRAC is reduced as firms expand their scale of production.</a:t>
            </a:r>
            <a:br>
              <a:rPr lang="en-US" sz="2000" dirty="0">
                <a:highlight>
                  <a:srgbClr val="FFFF00"/>
                </a:highlight>
              </a:rPr>
            </a:br>
            <a:endParaRPr lang="en-US" sz="2000" dirty="0">
              <a:highlight>
                <a:srgbClr val="FFFF00"/>
              </a:highlight>
            </a:endParaRPr>
          </a:p>
        </p:txBody>
      </p:sp>
      <p:sp>
        <p:nvSpPr>
          <p:cNvPr id="3" name="Content Placeholder 2">
            <a:extLst>
              <a:ext uri="{FF2B5EF4-FFF2-40B4-BE49-F238E27FC236}">
                <a16:creationId xmlns:a16="http://schemas.microsoft.com/office/drawing/2014/main" id="{5AEEB3AB-6D65-4640-8444-7CC9771805CB}"/>
              </a:ext>
            </a:extLst>
          </p:cNvPr>
          <p:cNvSpPr>
            <a:spLocks noGrp="1"/>
          </p:cNvSpPr>
          <p:nvPr>
            <p:ph idx="1"/>
          </p:nvPr>
        </p:nvSpPr>
        <p:spPr>
          <a:xfrm>
            <a:off x="1295401" y="1683027"/>
            <a:ext cx="9601196" cy="4192841"/>
          </a:xfrm>
        </p:spPr>
        <p:txBody>
          <a:bodyPr>
            <a:normAutofit fontScale="32500" lnSpcReduction="20000"/>
          </a:bodyPr>
          <a:lstStyle/>
          <a:p>
            <a:pPr fontAlgn="base"/>
            <a:r>
              <a:rPr lang="en-US" sz="3800" b="1" dirty="0">
                <a:latin typeface="Arial" panose="020B0604020202020204" pitchFamily="34" charset="0"/>
                <a:cs typeface="Arial" panose="020B0604020202020204" pitchFamily="34" charset="0"/>
              </a:rPr>
              <a:t>Purchasing economies</a:t>
            </a:r>
            <a:r>
              <a:rPr lang="en-US" sz="3800" dirty="0">
                <a:latin typeface="Arial" panose="020B0604020202020204" pitchFamily="34" charset="0"/>
                <a:cs typeface="Arial" panose="020B0604020202020204" pitchFamily="34" charset="0"/>
              </a:rPr>
              <a:t>: Large firms can buy raw materials and components in bulk because of their large scale of production. Supplier will usually offer price discounts for bulk purchases, which will cut purchasing costs for the firm.</a:t>
            </a:r>
          </a:p>
          <a:p>
            <a:pPr fontAlgn="base"/>
            <a:r>
              <a:rPr lang="en-US" sz="3800" b="1" dirty="0">
                <a:latin typeface="Arial" panose="020B0604020202020204" pitchFamily="34" charset="0"/>
                <a:cs typeface="Arial" panose="020B0604020202020204" pitchFamily="34" charset="0"/>
              </a:rPr>
              <a:t>Marketing economies</a:t>
            </a:r>
            <a:r>
              <a:rPr lang="en-US" sz="3800" dirty="0">
                <a:latin typeface="Arial" panose="020B0604020202020204" pitchFamily="34" charset="0"/>
                <a:cs typeface="Arial" panose="020B0604020202020204" pitchFamily="34" charset="0"/>
              </a:rPr>
              <a:t>: Large firms can afford their own vehicles to distribute their products, which is much cheaper than hiring other firms to distribute them. Also, the costs of advertising is spread over a much large output in large firms when compared to small firms.</a:t>
            </a:r>
          </a:p>
          <a:p>
            <a:pPr fontAlgn="base"/>
            <a:r>
              <a:rPr lang="en-US" sz="3800" b="1" dirty="0">
                <a:latin typeface="Arial" panose="020B0604020202020204" pitchFamily="34" charset="0"/>
                <a:cs typeface="Arial" panose="020B0604020202020204" pitchFamily="34" charset="0"/>
              </a:rPr>
              <a:t>Financial economies</a:t>
            </a:r>
            <a:r>
              <a:rPr lang="en-US" sz="3800" dirty="0">
                <a:latin typeface="Arial" panose="020B0604020202020204" pitchFamily="34" charset="0"/>
                <a:cs typeface="Arial" panose="020B0604020202020204" pitchFamily="34" charset="0"/>
              </a:rPr>
              <a:t>: Banks are more willing to lend more money to large firms, since they are more financially secure (than small firms ) to repay loans.  They are also likely to get </a:t>
            </a:r>
            <a:r>
              <a:rPr lang="en-US" sz="3800" dirty="0">
                <a:highlight>
                  <a:srgbClr val="FFFF00"/>
                </a:highlight>
                <a:latin typeface="Arial" panose="020B0604020202020204" pitchFamily="34" charset="0"/>
                <a:cs typeface="Arial" panose="020B0604020202020204" pitchFamily="34" charset="0"/>
              </a:rPr>
              <a:t>lower rates of interest</a:t>
            </a:r>
            <a:r>
              <a:rPr lang="en-US" sz="3800" dirty="0">
                <a:latin typeface="Arial" panose="020B0604020202020204" pitchFamily="34" charset="0"/>
                <a:cs typeface="Arial" panose="020B0604020202020204" pitchFamily="34" charset="0"/>
              </a:rPr>
              <a:t>. Large firms (companies)  also have the ability to sell shares to raise capital that do not have to be repaid. Thus, they get more money at lower costs.</a:t>
            </a:r>
          </a:p>
          <a:p>
            <a:pPr fontAlgn="base"/>
            <a:r>
              <a:rPr lang="en-US" sz="3800" b="1" dirty="0">
                <a:latin typeface="Arial" panose="020B0604020202020204" pitchFamily="34" charset="0"/>
                <a:cs typeface="Arial" panose="020B0604020202020204" pitchFamily="34" charset="0"/>
              </a:rPr>
              <a:t>Technical economies</a:t>
            </a:r>
            <a:r>
              <a:rPr lang="en-US" sz="3800" dirty="0">
                <a:latin typeface="Arial" panose="020B0604020202020204" pitchFamily="34" charset="0"/>
                <a:cs typeface="Arial" panose="020B0604020202020204" pitchFamily="34" charset="0"/>
              </a:rPr>
              <a:t>: Large firms are more financially able to invest in good technology, machinery </a:t>
            </a:r>
            <a:r>
              <a:rPr lang="en-US" sz="3800" dirty="0" err="1">
                <a:latin typeface="Arial" panose="020B0604020202020204" pitchFamily="34" charset="0"/>
                <a:cs typeface="Arial" panose="020B0604020202020204" pitchFamily="34" charset="0"/>
              </a:rPr>
              <a:t>etc</a:t>
            </a:r>
            <a:r>
              <a:rPr lang="en-US" sz="3800" dirty="0">
                <a:latin typeface="Arial" panose="020B0604020202020204" pitchFamily="34" charset="0"/>
                <a:cs typeface="Arial" panose="020B0604020202020204" pitchFamily="34" charset="0"/>
              </a:rPr>
              <a:t> which are very efficient and cut costs for the firm.</a:t>
            </a:r>
          </a:p>
          <a:p>
            <a:pPr fontAlgn="base"/>
            <a:r>
              <a:rPr lang="en-US" sz="3800" b="1" dirty="0">
                <a:latin typeface="Arial" panose="020B0604020202020204" pitchFamily="34" charset="0"/>
                <a:cs typeface="Arial" panose="020B0604020202020204" pitchFamily="34" charset="0"/>
              </a:rPr>
              <a:t>Managerial Economies: </a:t>
            </a:r>
            <a:r>
              <a:rPr lang="en-US" sz="3800" dirty="0">
                <a:latin typeface="Arial" panose="020B0604020202020204" pitchFamily="34" charset="0"/>
                <a:cs typeface="Arial" panose="020B0604020202020204" pitchFamily="34" charset="0"/>
              </a:rPr>
              <a:t>Where in a firm are able to hire specialists which devise strategies to reduce costs in the long run.</a:t>
            </a:r>
          </a:p>
          <a:p>
            <a:pPr fontAlgn="base"/>
            <a:r>
              <a:rPr lang="en-US" sz="3800" b="1" dirty="0">
                <a:latin typeface="Arial" panose="020B0604020202020204" pitchFamily="34" charset="0"/>
                <a:cs typeface="Arial" panose="020B0604020202020204" pitchFamily="34" charset="0"/>
              </a:rPr>
              <a:t>Risk-bearing economies: Large</a:t>
            </a:r>
            <a:r>
              <a:rPr lang="en-US" sz="3800" dirty="0">
                <a:latin typeface="Arial" panose="020B0604020202020204" pitchFamily="34" charset="0"/>
                <a:cs typeface="Arial" panose="020B0604020202020204" pitchFamily="34" charset="0"/>
              </a:rPr>
              <a:t> firms with a high output can sell into different markets (even overseas). They are able to produce a variety of products (</a:t>
            </a:r>
            <a:r>
              <a:rPr lang="en-US" sz="3800" b="1" dirty="0">
                <a:latin typeface="Arial" panose="020B0604020202020204" pitchFamily="34" charset="0"/>
                <a:cs typeface="Arial" panose="020B0604020202020204" pitchFamily="34" charset="0"/>
              </a:rPr>
              <a:t>diversification</a:t>
            </a:r>
            <a:r>
              <a:rPr lang="en-US" sz="3800" dirty="0">
                <a:latin typeface="Arial" panose="020B0604020202020204" pitchFamily="34" charset="0"/>
                <a:cs typeface="Arial" panose="020B0604020202020204" pitchFamily="34" charset="0"/>
              </a:rPr>
              <a:t> in production). This means that their risks are spread over a wider range of products or markets; even if a market or product is not successful, they have other products and markets to continue business. Thus, costs are reduced.</a:t>
            </a:r>
          </a:p>
          <a:p>
            <a:br>
              <a:rPr lang="en-US" dirty="0"/>
            </a:br>
            <a:endParaRPr lang="en-US" dirty="0"/>
          </a:p>
        </p:txBody>
      </p:sp>
    </p:spTree>
    <p:extLst>
      <p:ext uri="{BB962C8B-B14F-4D97-AF65-F5344CB8AC3E}">
        <p14:creationId xmlns:p14="http://schemas.microsoft.com/office/powerpoint/2010/main" val="186640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3F094-E658-4C42-B6AB-F03FD2167E39}"/>
              </a:ext>
            </a:extLst>
          </p:cNvPr>
          <p:cNvPicPr>
            <a:picLocks noChangeAspect="1"/>
          </p:cNvPicPr>
          <p:nvPr/>
        </p:nvPicPr>
        <p:blipFill>
          <a:blip r:embed="rId2"/>
          <a:stretch>
            <a:fillRect/>
          </a:stretch>
        </p:blipFill>
        <p:spPr>
          <a:xfrm>
            <a:off x="1443037" y="3428999"/>
            <a:ext cx="3362325" cy="2447925"/>
          </a:xfrm>
          <a:prstGeom prst="rect">
            <a:avLst/>
          </a:prstGeom>
        </p:spPr>
      </p:pic>
      <p:pic>
        <p:nvPicPr>
          <p:cNvPr id="5" name="Picture 4">
            <a:extLst>
              <a:ext uri="{FF2B5EF4-FFF2-40B4-BE49-F238E27FC236}">
                <a16:creationId xmlns:a16="http://schemas.microsoft.com/office/drawing/2014/main" id="{3E6DD8DB-FE25-4CFD-8FD8-9D398B2C62AB}"/>
              </a:ext>
            </a:extLst>
          </p:cNvPr>
          <p:cNvPicPr>
            <a:picLocks noChangeAspect="1"/>
          </p:cNvPicPr>
          <p:nvPr/>
        </p:nvPicPr>
        <p:blipFill>
          <a:blip r:embed="rId3"/>
          <a:stretch>
            <a:fillRect/>
          </a:stretch>
        </p:blipFill>
        <p:spPr>
          <a:xfrm>
            <a:off x="1728787" y="1157287"/>
            <a:ext cx="2881313" cy="2071687"/>
          </a:xfrm>
          <a:prstGeom prst="rect">
            <a:avLst/>
          </a:prstGeom>
        </p:spPr>
      </p:pic>
      <p:pic>
        <p:nvPicPr>
          <p:cNvPr id="6" name="Picture 5">
            <a:extLst>
              <a:ext uri="{FF2B5EF4-FFF2-40B4-BE49-F238E27FC236}">
                <a16:creationId xmlns:a16="http://schemas.microsoft.com/office/drawing/2014/main" id="{709A5C30-BB98-44A8-BEBE-2B60D1A3DB49}"/>
              </a:ext>
            </a:extLst>
          </p:cNvPr>
          <p:cNvPicPr>
            <a:picLocks noChangeAspect="1"/>
          </p:cNvPicPr>
          <p:nvPr/>
        </p:nvPicPr>
        <p:blipFill>
          <a:blip r:embed="rId4"/>
          <a:stretch>
            <a:fillRect/>
          </a:stretch>
        </p:blipFill>
        <p:spPr>
          <a:xfrm>
            <a:off x="8215313" y="1452562"/>
            <a:ext cx="2533650" cy="1581150"/>
          </a:xfrm>
          <a:prstGeom prst="rect">
            <a:avLst/>
          </a:prstGeom>
        </p:spPr>
      </p:pic>
      <p:pic>
        <p:nvPicPr>
          <p:cNvPr id="7" name="Picture 6">
            <a:extLst>
              <a:ext uri="{FF2B5EF4-FFF2-40B4-BE49-F238E27FC236}">
                <a16:creationId xmlns:a16="http://schemas.microsoft.com/office/drawing/2014/main" id="{F465D867-A91E-4923-AC16-8187118161AA}"/>
              </a:ext>
            </a:extLst>
          </p:cNvPr>
          <p:cNvPicPr>
            <a:picLocks noChangeAspect="1"/>
          </p:cNvPicPr>
          <p:nvPr/>
        </p:nvPicPr>
        <p:blipFill>
          <a:blip r:embed="rId5"/>
          <a:stretch>
            <a:fillRect/>
          </a:stretch>
        </p:blipFill>
        <p:spPr>
          <a:xfrm>
            <a:off x="5076824" y="1452563"/>
            <a:ext cx="2881313" cy="2914650"/>
          </a:xfrm>
          <a:prstGeom prst="rect">
            <a:avLst/>
          </a:prstGeom>
        </p:spPr>
      </p:pic>
      <p:sp>
        <p:nvSpPr>
          <p:cNvPr id="8" name="Oval 7">
            <a:extLst>
              <a:ext uri="{FF2B5EF4-FFF2-40B4-BE49-F238E27FC236}">
                <a16:creationId xmlns:a16="http://schemas.microsoft.com/office/drawing/2014/main" id="{F2C3345E-3832-4B19-946F-ACBD3B2CCAF6}"/>
              </a:ext>
            </a:extLst>
          </p:cNvPr>
          <p:cNvSpPr/>
          <p:nvPr/>
        </p:nvSpPr>
        <p:spPr>
          <a:xfrm>
            <a:off x="8415338" y="3428999"/>
            <a:ext cx="2881313" cy="2447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different internal economies of scale from the pictures</a:t>
            </a:r>
          </a:p>
        </p:txBody>
      </p:sp>
    </p:spTree>
    <p:extLst>
      <p:ext uri="{BB962C8B-B14F-4D97-AF65-F5344CB8AC3E}">
        <p14:creationId xmlns:p14="http://schemas.microsoft.com/office/powerpoint/2010/main" val="1976935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BA56-2ABC-4ABF-94C5-557C94F70429}"/>
              </a:ext>
            </a:extLst>
          </p:cNvPr>
          <p:cNvSpPr>
            <a:spLocks noGrp="1"/>
          </p:cNvSpPr>
          <p:nvPr>
            <p:ph type="title"/>
          </p:nvPr>
        </p:nvSpPr>
        <p:spPr>
          <a:xfrm>
            <a:off x="1295401" y="631685"/>
            <a:ext cx="9601196" cy="700894"/>
          </a:xfrm>
        </p:spPr>
        <p:txBody>
          <a:bodyPr>
            <a:normAutofit fontScale="90000"/>
          </a:bodyPr>
          <a:lstStyle/>
          <a:p>
            <a:r>
              <a:rPr lang="en-US" b="1" dirty="0"/>
              <a:t>Diseconomies of scale</a:t>
            </a:r>
            <a:endParaRPr lang="en-US" dirty="0"/>
          </a:p>
        </p:txBody>
      </p:sp>
      <p:sp>
        <p:nvSpPr>
          <p:cNvPr id="3" name="Content Placeholder 2">
            <a:extLst>
              <a:ext uri="{FF2B5EF4-FFF2-40B4-BE49-F238E27FC236}">
                <a16:creationId xmlns:a16="http://schemas.microsoft.com/office/drawing/2014/main" id="{DACA0C68-4A3A-4856-9DA9-53EEDD4A43DD}"/>
              </a:ext>
            </a:extLst>
          </p:cNvPr>
          <p:cNvSpPr>
            <a:spLocks noGrp="1"/>
          </p:cNvSpPr>
          <p:nvPr>
            <p:ph idx="1"/>
          </p:nvPr>
        </p:nvSpPr>
        <p:spPr>
          <a:xfrm>
            <a:off x="1295401" y="1332579"/>
            <a:ext cx="9601196" cy="5111084"/>
          </a:xfrm>
        </p:spPr>
        <p:txBody>
          <a:bodyPr>
            <a:normAutofit fontScale="62500" lnSpcReduction="20000"/>
          </a:bodyPr>
          <a:lstStyle/>
          <a:p>
            <a:pPr fontAlgn="base"/>
            <a:r>
              <a:rPr lang="en-US" sz="2900" dirty="0"/>
              <a:t>They  </a:t>
            </a:r>
            <a:r>
              <a:rPr lang="en-US" sz="2900" b="1" dirty="0"/>
              <a:t>occur when a firms grows too large and average costs start to rise.</a:t>
            </a:r>
            <a:r>
              <a:rPr lang="en-US" sz="2900" dirty="0"/>
              <a:t> Some common diseconomies are:</a:t>
            </a:r>
          </a:p>
          <a:p>
            <a:pPr fontAlgn="base"/>
            <a:r>
              <a:rPr lang="en-US" sz="2900" b="1" dirty="0"/>
              <a:t>Management diseconomies:</a:t>
            </a:r>
            <a:r>
              <a:rPr lang="en-US" sz="2900" dirty="0"/>
              <a:t> Large firms have a wide internal organization with lots of managers and employees. This makes communication difficult and decision-making very slow. Gradually, it leads to inefficient managerial running of the firms and increases costs.</a:t>
            </a:r>
          </a:p>
          <a:p>
            <a:pPr fontAlgn="base"/>
            <a:r>
              <a:rPr lang="en-US" sz="2900" b="1" dirty="0"/>
              <a:t>Too much output</a:t>
            </a:r>
            <a:r>
              <a:rPr lang="en-US" sz="2900" dirty="0"/>
              <a:t> may require a large supply of raw materials, power etc. which can lead to shortage and halt production, increasing costs.</a:t>
            </a:r>
          </a:p>
          <a:p>
            <a:pPr fontAlgn="base"/>
            <a:r>
              <a:rPr lang="en-US" sz="2900" b="1" dirty="0" err="1"/>
              <a:t>Labour</a:t>
            </a:r>
            <a:r>
              <a:rPr lang="en-US" sz="2900" b="1" dirty="0"/>
              <a:t> Diseconomies : </a:t>
            </a:r>
            <a:r>
              <a:rPr lang="en-US" sz="2900" dirty="0"/>
              <a:t>Large firms may use automated production with lots of capital equipment. Worker operating these machines may feel bored in doing the repetitive tasks, and thus </a:t>
            </a:r>
            <a:r>
              <a:rPr lang="en-US" sz="2900" b="1" dirty="0"/>
              <a:t>demotivated and less cooperative</a:t>
            </a:r>
            <a:r>
              <a:rPr lang="en-US" sz="2900" dirty="0"/>
              <a:t>. Many workers may leave or others could go on strikes, stopping production and increasing costs.</a:t>
            </a:r>
          </a:p>
          <a:p>
            <a:pPr fontAlgn="base"/>
            <a:r>
              <a:rPr lang="en-US" sz="2900" b="1" dirty="0"/>
              <a:t>Agglomeration diseconomies</a:t>
            </a:r>
            <a:r>
              <a:rPr lang="en-US" sz="2900" dirty="0"/>
              <a:t>: this occurs when firms merge/acquire too many different firms producing different products, and the managers and owners can’t coordinate and organize all activities, leading to higher costs.</a:t>
            </a:r>
          </a:p>
          <a:p>
            <a:pPr fontAlgn="base"/>
            <a:r>
              <a:rPr lang="en-US" sz="2900" dirty="0"/>
              <a:t>More shares sold into the market and bought means more owners coming into the business. Having a lot of owners can lead to a lot of </a:t>
            </a:r>
            <a:r>
              <a:rPr lang="en-US" sz="2900" b="1" dirty="0"/>
              <a:t>disputes and conflicts</a:t>
            </a:r>
            <a:r>
              <a:rPr lang="en-US" sz="2900" dirty="0"/>
              <a:t> among themselves.</a:t>
            </a:r>
          </a:p>
          <a:p>
            <a:pPr fontAlgn="base"/>
            <a:r>
              <a:rPr lang="en-US" sz="2900" dirty="0"/>
              <a:t>A lot of large firms can face diseconomies when their </a:t>
            </a:r>
            <a:r>
              <a:rPr lang="en-US" sz="2900" b="1" dirty="0"/>
              <a:t>products become too standardized and less of a variety in the market. </a:t>
            </a:r>
            <a:r>
              <a:rPr lang="en-US" sz="2900" dirty="0"/>
              <a:t>This will reduce sales and profits and increase average costs.</a:t>
            </a:r>
          </a:p>
          <a:p>
            <a:endParaRPr lang="en-US" dirty="0"/>
          </a:p>
        </p:txBody>
      </p:sp>
    </p:spTree>
    <p:extLst>
      <p:ext uri="{BB962C8B-B14F-4D97-AF65-F5344CB8AC3E}">
        <p14:creationId xmlns:p14="http://schemas.microsoft.com/office/powerpoint/2010/main" val="405109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9190-350F-4895-B417-88AECC92049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5530230-66FF-4118-A01D-8E99A8F79B8F}"/>
              </a:ext>
            </a:extLst>
          </p:cNvPr>
          <p:cNvPicPr>
            <a:picLocks noGrp="1" noChangeAspect="1"/>
          </p:cNvPicPr>
          <p:nvPr>
            <p:ph idx="1"/>
          </p:nvPr>
        </p:nvPicPr>
        <p:blipFill>
          <a:blip r:embed="rId2"/>
          <a:stretch>
            <a:fillRect/>
          </a:stretch>
        </p:blipFill>
        <p:spPr>
          <a:xfrm>
            <a:off x="1295402" y="1126435"/>
            <a:ext cx="9601196" cy="4748903"/>
          </a:xfrm>
          <a:prstGeom prst="rect">
            <a:avLst/>
          </a:prstGeom>
        </p:spPr>
      </p:pic>
    </p:spTree>
    <p:extLst>
      <p:ext uri="{BB962C8B-B14F-4D97-AF65-F5344CB8AC3E}">
        <p14:creationId xmlns:p14="http://schemas.microsoft.com/office/powerpoint/2010/main" val="142606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ED08-7C30-42CB-910A-CB01DEAFE117}"/>
              </a:ext>
            </a:extLst>
          </p:cNvPr>
          <p:cNvSpPr>
            <a:spLocks noGrp="1"/>
          </p:cNvSpPr>
          <p:nvPr>
            <p:ph type="title"/>
          </p:nvPr>
        </p:nvSpPr>
        <p:spPr>
          <a:xfrm>
            <a:off x="1295402" y="982133"/>
            <a:ext cx="9601196" cy="873172"/>
          </a:xfrm>
        </p:spPr>
        <p:txBody>
          <a:bodyPr>
            <a:normAutofit fontScale="90000"/>
          </a:bodyPr>
          <a:lstStyle/>
          <a:p>
            <a:r>
              <a:rPr lang="en-US" b="1" dirty="0"/>
              <a:t>Why do some firms remain small?</a:t>
            </a:r>
            <a:br>
              <a:rPr lang="en-US" b="1" dirty="0"/>
            </a:br>
            <a:endParaRPr lang="en-US" dirty="0"/>
          </a:p>
        </p:txBody>
      </p:sp>
      <p:sp>
        <p:nvSpPr>
          <p:cNvPr id="3" name="Content Placeholder 2">
            <a:extLst>
              <a:ext uri="{FF2B5EF4-FFF2-40B4-BE49-F238E27FC236}">
                <a16:creationId xmlns:a16="http://schemas.microsoft.com/office/drawing/2014/main" id="{27F3C23E-6A6B-4C10-859B-58B51C9664C4}"/>
              </a:ext>
            </a:extLst>
          </p:cNvPr>
          <p:cNvSpPr>
            <a:spLocks noGrp="1"/>
          </p:cNvSpPr>
          <p:nvPr>
            <p:ph idx="1"/>
          </p:nvPr>
        </p:nvSpPr>
        <p:spPr/>
        <p:txBody>
          <a:bodyPr>
            <a:normAutofit lnSpcReduction="10000"/>
          </a:bodyPr>
          <a:lstStyle/>
          <a:p>
            <a:pPr fontAlgn="base"/>
            <a:r>
              <a:rPr lang="en-US" b="1" dirty="0"/>
              <a:t>The size of their market is small:</a:t>
            </a:r>
            <a:r>
              <a:rPr lang="en-US" dirty="0"/>
              <a:t> Business like hairdressers, restaurants, cafés, hotels that provide personalized goods and services, can only supply to a small market.</a:t>
            </a:r>
          </a:p>
          <a:p>
            <a:pPr fontAlgn="base"/>
            <a:r>
              <a:rPr lang="en-US" b="1" dirty="0"/>
              <a:t>Access to capital is limited,</a:t>
            </a:r>
            <a:r>
              <a:rPr lang="en-US" dirty="0"/>
              <a:t> so owners can’t grow the firm.</a:t>
            </a:r>
          </a:p>
          <a:p>
            <a:pPr fontAlgn="base"/>
            <a:r>
              <a:rPr lang="en-US" b="1" dirty="0"/>
              <a:t>New Technology</a:t>
            </a:r>
          </a:p>
          <a:p>
            <a:pPr fontAlgn="base"/>
            <a:r>
              <a:rPr lang="en-US" b="1" dirty="0"/>
              <a:t>Owner(s) prefer to stay small:</a:t>
            </a:r>
            <a:r>
              <a:rPr lang="en-US" dirty="0"/>
              <a:t> A lot of entrepreneurs don’t want to take risks by growing the firm and they are quite satisfied with running a small business.</a:t>
            </a:r>
          </a:p>
          <a:p>
            <a:endParaRPr lang="en-US" dirty="0"/>
          </a:p>
        </p:txBody>
      </p:sp>
    </p:spTree>
    <p:extLst>
      <p:ext uri="{BB962C8B-B14F-4D97-AF65-F5344CB8AC3E}">
        <p14:creationId xmlns:p14="http://schemas.microsoft.com/office/powerpoint/2010/main" val="288134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194A-AFAB-487F-B46B-D43D70A46DD2}"/>
              </a:ext>
            </a:extLst>
          </p:cNvPr>
          <p:cNvSpPr>
            <a:spLocks noGrp="1"/>
          </p:cNvSpPr>
          <p:nvPr>
            <p:ph type="title"/>
          </p:nvPr>
        </p:nvSpPr>
        <p:spPr>
          <a:xfrm>
            <a:off x="1295402" y="982132"/>
            <a:ext cx="9601196" cy="432331"/>
          </a:xfrm>
        </p:spPr>
        <p:txBody>
          <a:bodyPr>
            <a:normAutofit fontScale="90000"/>
          </a:bodyPr>
          <a:lstStyle/>
          <a:p>
            <a:r>
              <a:rPr lang="en-US" dirty="0"/>
              <a:t>External Economies of Scale</a:t>
            </a:r>
          </a:p>
        </p:txBody>
      </p:sp>
      <p:pic>
        <p:nvPicPr>
          <p:cNvPr id="4" name="Content Placeholder 3">
            <a:extLst>
              <a:ext uri="{FF2B5EF4-FFF2-40B4-BE49-F238E27FC236}">
                <a16:creationId xmlns:a16="http://schemas.microsoft.com/office/drawing/2014/main" id="{72E1E93A-532D-4989-9D59-B3084E9EC7B3}"/>
              </a:ext>
            </a:extLst>
          </p:cNvPr>
          <p:cNvPicPr>
            <a:picLocks noGrp="1" noChangeAspect="1"/>
          </p:cNvPicPr>
          <p:nvPr>
            <p:ph idx="1"/>
          </p:nvPr>
        </p:nvPicPr>
        <p:blipFill>
          <a:blip r:embed="rId2"/>
          <a:stretch>
            <a:fillRect/>
          </a:stretch>
        </p:blipFill>
        <p:spPr>
          <a:xfrm>
            <a:off x="1295402" y="1857375"/>
            <a:ext cx="9020173" cy="4017963"/>
          </a:xfrm>
          <a:prstGeom prst="rect">
            <a:avLst/>
          </a:prstGeom>
        </p:spPr>
      </p:pic>
    </p:spTree>
    <p:extLst>
      <p:ext uri="{BB962C8B-B14F-4D97-AF65-F5344CB8AC3E}">
        <p14:creationId xmlns:p14="http://schemas.microsoft.com/office/powerpoint/2010/main" val="271926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CD466-F296-4265-BD90-DA8FC0F48846}"/>
              </a:ext>
            </a:extLst>
          </p:cNvPr>
          <p:cNvSpPr>
            <a:spLocks noGrp="1"/>
          </p:cNvSpPr>
          <p:nvPr>
            <p:ph idx="1"/>
          </p:nvPr>
        </p:nvSpPr>
        <p:spPr>
          <a:xfrm>
            <a:off x="1295401" y="901148"/>
            <a:ext cx="9601196" cy="4974720"/>
          </a:xfrm>
        </p:spPr>
        <p:txBody>
          <a:bodyPr/>
          <a:lstStyle/>
          <a:p>
            <a:r>
              <a:rPr lang="en-US" b="1" dirty="0"/>
              <a:t>Learning Objective:</a:t>
            </a:r>
          </a:p>
          <a:p>
            <a:pPr marL="0" indent="0">
              <a:buNone/>
            </a:pPr>
            <a:r>
              <a:rPr lang="en-US" b="1" dirty="0"/>
              <a:t>To be able to explain how firms grow in size</a:t>
            </a:r>
          </a:p>
          <a:p>
            <a:pPr marL="0" indent="0">
              <a:buNone/>
            </a:pPr>
            <a:endParaRPr lang="en-US" b="1" dirty="0"/>
          </a:p>
          <a:p>
            <a:pPr marL="0" indent="0">
              <a:buNone/>
            </a:pPr>
            <a:r>
              <a:rPr lang="en-US" b="1" dirty="0"/>
              <a:t>Learning Outcome:</a:t>
            </a:r>
          </a:p>
          <a:p>
            <a:r>
              <a:rPr lang="en-US" b="1" dirty="0"/>
              <a:t>Identify the factors that determine size of the firms</a:t>
            </a:r>
          </a:p>
          <a:p>
            <a:r>
              <a:rPr lang="en-US" b="1" dirty="0"/>
              <a:t>Explain how firms grow internally and externally</a:t>
            </a:r>
          </a:p>
          <a:p>
            <a:r>
              <a:rPr lang="en-US" b="1" dirty="0"/>
              <a:t>Explain different types of integration</a:t>
            </a:r>
          </a:p>
        </p:txBody>
      </p:sp>
    </p:spTree>
    <p:extLst>
      <p:ext uri="{BB962C8B-B14F-4D97-AF65-F5344CB8AC3E}">
        <p14:creationId xmlns:p14="http://schemas.microsoft.com/office/powerpoint/2010/main" val="209335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F3FBB3-68B8-41FE-BA60-EA91794C307C}"/>
              </a:ext>
            </a:extLst>
          </p:cNvPr>
          <p:cNvSpPr>
            <a:spLocks noGrp="1"/>
          </p:cNvSpPr>
          <p:nvPr>
            <p:ph idx="1"/>
          </p:nvPr>
        </p:nvSpPr>
        <p:spPr/>
        <p:txBody>
          <a:bodyPr/>
          <a:lstStyle/>
          <a:p>
            <a:r>
              <a:rPr lang="en-US" dirty="0">
                <a:hlinkClick r:id="rId2"/>
              </a:rPr>
              <a:t>https://youtu.be/eYEzU0B_Tjw</a:t>
            </a:r>
            <a:endParaRPr lang="en-US" dirty="0"/>
          </a:p>
          <a:p>
            <a:endParaRPr lang="en-US" dirty="0"/>
          </a:p>
        </p:txBody>
      </p:sp>
    </p:spTree>
    <p:extLst>
      <p:ext uri="{BB962C8B-B14F-4D97-AF65-F5344CB8AC3E}">
        <p14:creationId xmlns:p14="http://schemas.microsoft.com/office/powerpoint/2010/main" val="108579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907A-763B-46EB-B9B3-A6C57D63F57B}"/>
              </a:ext>
            </a:extLst>
          </p:cNvPr>
          <p:cNvSpPr>
            <a:spLocks noGrp="1"/>
          </p:cNvSpPr>
          <p:nvPr>
            <p:ph type="title"/>
          </p:nvPr>
        </p:nvSpPr>
        <p:spPr>
          <a:xfrm>
            <a:off x="1295402" y="1086678"/>
            <a:ext cx="9601196" cy="781879"/>
          </a:xfrm>
        </p:spPr>
        <p:txBody>
          <a:bodyPr>
            <a:normAutofit fontScale="90000"/>
          </a:bodyPr>
          <a:lstStyle/>
          <a:p>
            <a:r>
              <a:rPr lang="en-US" sz="3100" b="1" dirty="0">
                <a:solidFill>
                  <a:srgbClr val="FF0000"/>
                </a:solidFill>
              </a:rPr>
              <a:t>The sizes of firms can be measured in a number of ways:</a:t>
            </a:r>
            <a:br>
              <a:rPr lang="en-US" dirty="0"/>
            </a:br>
            <a:endParaRPr lang="en-US" dirty="0"/>
          </a:p>
        </p:txBody>
      </p:sp>
      <p:sp>
        <p:nvSpPr>
          <p:cNvPr id="3" name="Content Placeholder 2">
            <a:extLst>
              <a:ext uri="{FF2B5EF4-FFF2-40B4-BE49-F238E27FC236}">
                <a16:creationId xmlns:a16="http://schemas.microsoft.com/office/drawing/2014/main" id="{C6C6B7F7-0211-4CE5-B918-603B97F4A422}"/>
              </a:ext>
            </a:extLst>
          </p:cNvPr>
          <p:cNvSpPr>
            <a:spLocks noGrp="1"/>
          </p:cNvSpPr>
          <p:nvPr>
            <p:ph idx="1"/>
          </p:nvPr>
        </p:nvSpPr>
        <p:spPr>
          <a:xfrm>
            <a:off x="1295401" y="1590261"/>
            <a:ext cx="9601196" cy="4285607"/>
          </a:xfrm>
        </p:spPr>
        <p:txBody>
          <a:bodyPr>
            <a:normAutofit fontScale="77500" lnSpcReduction="20000"/>
          </a:bodyPr>
          <a:lstStyle/>
          <a:p>
            <a:pPr fontAlgn="base"/>
            <a:r>
              <a:rPr lang="en-US" b="1" dirty="0"/>
              <a:t>Number of employees</a:t>
            </a:r>
            <a:r>
              <a:rPr lang="en-US" dirty="0"/>
              <a:t>: The more the </a:t>
            </a:r>
            <a:r>
              <a:rPr lang="en-US" dirty="0" err="1"/>
              <a:t>no.of</a:t>
            </a:r>
            <a:r>
              <a:rPr lang="en-US" dirty="0"/>
              <a:t> workers employed, the larger the business is likely to be. But this is not true in many cases, especially in capital-intensive industries, where more capital is used than </a:t>
            </a:r>
            <a:r>
              <a:rPr lang="en-US" dirty="0" err="1"/>
              <a:t>labourers</a:t>
            </a:r>
            <a:r>
              <a:rPr lang="en-US" dirty="0"/>
              <a:t> (and the firm is still large)</a:t>
            </a:r>
          </a:p>
          <a:p>
            <a:pPr fontAlgn="base"/>
            <a:r>
              <a:rPr lang="en-US" b="1" dirty="0"/>
              <a:t>Capital employed:</a:t>
            </a:r>
            <a:r>
              <a:rPr lang="en-US" dirty="0"/>
              <a:t> this is the money invested in the business in productive assets (machinery, factory, stock of raw materials, money to pay wages </a:t>
            </a:r>
            <a:r>
              <a:rPr lang="en-US" dirty="0" err="1"/>
              <a:t>etc</a:t>
            </a:r>
            <a:r>
              <a:rPr lang="en-US" dirty="0"/>
              <a:t>) to produce goods and services and generate revenue. The more the capital employed in a firm, the larger their production will be and larger their size. However, </a:t>
            </a:r>
            <a:r>
              <a:rPr lang="en-US" dirty="0" err="1"/>
              <a:t>labour</a:t>
            </a:r>
            <a:r>
              <a:rPr lang="en-US" dirty="0"/>
              <a:t> intensive industries, where more </a:t>
            </a:r>
            <a:r>
              <a:rPr lang="en-US" dirty="0" err="1"/>
              <a:t>labourer</a:t>
            </a:r>
            <a:r>
              <a:rPr lang="en-US" dirty="0"/>
              <a:t> are used than capital can also be large.</a:t>
            </a:r>
          </a:p>
          <a:p>
            <a:pPr fontAlgn="base"/>
            <a:r>
              <a:rPr lang="en-US" b="1" dirty="0"/>
              <a:t>Market share:</a:t>
            </a:r>
            <a:r>
              <a:rPr lang="en-US" dirty="0"/>
              <a:t> Market share is the total market sales a firm is able to </a:t>
            </a:r>
            <a:r>
              <a:rPr lang="en-US" dirty="0" err="1"/>
              <a:t>capture.The</a:t>
            </a:r>
            <a:r>
              <a:rPr lang="en-US" dirty="0"/>
              <a:t> higher a firm’s market share, the larger the firm is likely to be. But, this depends on the size of the market itself. For example, a local salon will have a high market share, since the market is only a local town, but it is still a small business.</a:t>
            </a:r>
          </a:p>
          <a:p>
            <a:pPr fontAlgn="base"/>
            <a:r>
              <a:rPr lang="en-US" b="1" dirty="0"/>
              <a:t>Organization</a:t>
            </a:r>
            <a:r>
              <a:rPr lang="en-US" dirty="0"/>
              <a:t>: The internal organization- how the departments are organized- can tell a lot about it’s size. Large firms will have different specialized departments and people under them (purchasing, marketing, finance, production </a:t>
            </a:r>
            <a:r>
              <a:rPr lang="en-US" dirty="0" err="1"/>
              <a:t>etc</a:t>
            </a:r>
            <a:r>
              <a:rPr lang="en-US" dirty="0"/>
              <a:t>), while in a smaller business, the owners and employees share all the work among them.</a:t>
            </a:r>
          </a:p>
          <a:p>
            <a:endParaRPr lang="en-US" dirty="0"/>
          </a:p>
        </p:txBody>
      </p:sp>
    </p:spTree>
    <p:extLst>
      <p:ext uri="{BB962C8B-B14F-4D97-AF65-F5344CB8AC3E}">
        <p14:creationId xmlns:p14="http://schemas.microsoft.com/office/powerpoint/2010/main" val="2652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869B8F-B7C5-4FD1-9794-AB2C3548AD92}"/>
              </a:ext>
            </a:extLst>
          </p:cNvPr>
          <p:cNvPicPr>
            <a:picLocks noGrp="1" noChangeAspect="1"/>
          </p:cNvPicPr>
          <p:nvPr>
            <p:ph idx="4294967295"/>
          </p:nvPr>
        </p:nvPicPr>
        <p:blipFill>
          <a:blip r:embed="rId2"/>
          <a:stretch>
            <a:fillRect/>
          </a:stretch>
        </p:blipFill>
        <p:spPr>
          <a:xfrm>
            <a:off x="914400" y="636104"/>
            <a:ext cx="10429461" cy="5552661"/>
          </a:xfrm>
        </p:spPr>
      </p:pic>
    </p:spTree>
    <p:extLst>
      <p:ext uri="{BB962C8B-B14F-4D97-AF65-F5344CB8AC3E}">
        <p14:creationId xmlns:p14="http://schemas.microsoft.com/office/powerpoint/2010/main" val="320135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0E6D16-6A02-4A41-B889-83DA5DFEA5A8}"/>
              </a:ext>
            </a:extLst>
          </p:cNvPr>
          <p:cNvPicPr>
            <a:picLocks noChangeAspect="1"/>
          </p:cNvPicPr>
          <p:nvPr/>
        </p:nvPicPr>
        <p:blipFill>
          <a:blip r:embed="rId2"/>
          <a:stretch>
            <a:fillRect/>
          </a:stretch>
        </p:blipFill>
        <p:spPr>
          <a:xfrm>
            <a:off x="437322" y="92765"/>
            <a:ext cx="11290852" cy="6533322"/>
          </a:xfrm>
          <a:prstGeom prst="rect">
            <a:avLst/>
          </a:prstGeom>
        </p:spPr>
      </p:pic>
    </p:spTree>
    <p:extLst>
      <p:ext uri="{BB962C8B-B14F-4D97-AF65-F5344CB8AC3E}">
        <p14:creationId xmlns:p14="http://schemas.microsoft.com/office/powerpoint/2010/main" val="247015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CFA6-1127-4E2C-B180-847B4687BFCB}"/>
              </a:ext>
            </a:extLst>
          </p:cNvPr>
          <p:cNvSpPr>
            <a:spLocks noGrp="1"/>
          </p:cNvSpPr>
          <p:nvPr>
            <p:ph type="title"/>
          </p:nvPr>
        </p:nvSpPr>
        <p:spPr/>
        <p:txBody>
          <a:bodyPr/>
          <a:lstStyle/>
          <a:p>
            <a:r>
              <a:rPr lang="en-US" dirty="0"/>
              <a:t>GROWTH</a:t>
            </a:r>
          </a:p>
        </p:txBody>
      </p:sp>
      <p:sp>
        <p:nvSpPr>
          <p:cNvPr id="3" name="Content Placeholder 2">
            <a:extLst>
              <a:ext uri="{FF2B5EF4-FFF2-40B4-BE49-F238E27FC236}">
                <a16:creationId xmlns:a16="http://schemas.microsoft.com/office/drawing/2014/main" id="{FB11BB09-7309-40DD-8718-54C63F6998CA}"/>
              </a:ext>
            </a:extLst>
          </p:cNvPr>
          <p:cNvSpPr>
            <a:spLocks noGrp="1"/>
          </p:cNvSpPr>
          <p:nvPr>
            <p:ph idx="1"/>
          </p:nvPr>
        </p:nvSpPr>
        <p:spPr/>
        <p:txBody>
          <a:bodyPr>
            <a:normAutofit fontScale="70000" lnSpcReduction="20000"/>
          </a:bodyPr>
          <a:lstStyle/>
          <a:p>
            <a:pPr fontAlgn="base"/>
            <a:r>
              <a:rPr lang="en-US" b="1" u="sng" dirty="0"/>
              <a:t>Internal Growth</a:t>
            </a:r>
            <a:r>
              <a:rPr lang="en-US" u="sng" dirty="0"/>
              <a:t>/Organic Growth</a:t>
            </a:r>
            <a:endParaRPr lang="en-US" dirty="0"/>
          </a:p>
          <a:p>
            <a:pPr fontAlgn="base"/>
            <a:r>
              <a:rPr lang="en-US" dirty="0"/>
              <a:t>This involves </a:t>
            </a:r>
            <a:r>
              <a:rPr lang="en-US" b="1" dirty="0"/>
              <a:t>expanding the scale of production of it’s existing operations</a:t>
            </a:r>
            <a:r>
              <a:rPr lang="en-US" dirty="0"/>
              <a:t>. This can be done by purchasing more machinery/equipment, opening more branches, selling new products into the market, expanding business premises, employing more workers etc.</a:t>
            </a:r>
          </a:p>
          <a:p>
            <a:pPr fontAlgn="base"/>
            <a:r>
              <a:rPr lang="en-US" b="1" u="sng" dirty="0"/>
              <a:t>External Growth</a:t>
            </a:r>
            <a:endParaRPr lang="en-US" dirty="0"/>
          </a:p>
          <a:p>
            <a:pPr fontAlgn="base"/>
            <a:r>
              <a:rPr lang="en-US" dirty="0"/>
              <a:t>This involves </a:t>
            </a:r>
            <a:r>
              <a:rPr lang="en-US" b="1" dirty="0"/>
              <a:t>two or more firms joining together to form a large business</a:t>
            </a:r>
            <a:r>
              <a:rPr lang="en-US" dirty="0"/>
              <a:t>. This is called </a:t>
            </a:r>
            <a:r>
              <a:rPr lang="en-US" b="1" dirty="0"/>
              <a:t>integration</a:t>
            </a:r>
            <a:r>
              <a:rPr lang="en-US" dirty="0"/>
              <a:t>. This can be done it two ways: mergers or takeovers.</a:t>
            </a:r>
          </a:p>
          <a:p>
            <a:pPr fontAlgn="base"/>
            <a:r>
              <a:rPr lang="en-US" b="1" dirty="0"/>
              <a:t>A takeover or acquisition happens when a company buys enough shares of another firms that they can take full control.</a:t>
            </a:r>
            <a:r>
              <a:rPr lang="en-US" dirty="0"/>
              <a:t> This can happen without the owners’ agreement. The firm taken over loses it’s identity and become a part of what is known as the holding company. A well-known example would be Facebook’s acquisition of </a:t>
            </a:r>
            <a:r>
              <a:rPr lang="en-US" dirty="0" err="1"/>
              <a:t>WhatsAapp</a:t>
            </a:r>
            <a:r>
              <a:rPr lang="en-US" dirty="0"/>
              <a:t> in 2014.</a:t>
            </a:r>
            <a:br>
              <a:rPr lang="en-US" dirty="0"/>
            </a:br>
            <a:r>
              <a:rPr lang="en-US" b="1" dirty="0"/>
              <a:t>A merger occurs when the owners of two or more companies agree to join together to form a firm.</a:t>
            </a:r>
            <a:endParaRPr lang="en-US" dirty="0"/>
          </a:p>
          <a:p>
            <a:endParaRPr lang="en-US" dirty="0"/>
          </a:p>
        </p:txBody>
      </p:sp>
    </p:spTree>
    <p:extLst>
      <p:ext uri="{BB962C8B-B14F-4D97-AF65-F5344CB8AC3E}">
        <p14:creationId xmlns:p14="http://schemas.microsoft.com/office/powerpoint/2010/main" val="377186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302FF-924D-4168-9965-62546C68EEC0}"/>
              </a:ext>
            </a:extLst>
          </p:cNvPr>
          <p:cNvSpPr>
            <a:spLocks noGrp="1"/>
          </p:cNvSpPr>
          <p:nvPr>
            <p:ph type="title"/>
          </p:nvPr>
        </p:nvSpPr>
        <p:spPr/>
        <p:txBody>
          <a:bodyPr>
            <a:normAutofit fontScale="90000"/>
          </a:bodyPr>
          <a:lstStyle/>
          <a:p>
            <a:r>
              <a:rPr lang="en-US" dirty="0">
                <a:solidFill>
                  <a:srgbClr val="FF0000"/>
                </a:solidFill>
              </a:rPr>
              <a:t>Integration can happen in three ways:</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FAD0846A-10A0-4434-BEDA-EAA2CCC0DDEA}"/>
              </a:ext>
            </a:extLst>
          </p:cNvPr>
          <p:cNvSpPr>
            <a:spLocks noGrp="1"/>
          </p:cNvSpPr>
          <p:nvPr>
            <p:ph idx="1"/>
          </p:nvPr>
        </p:nvSpPr>
        <p:spPr>
          <a:xfrm>
            <a:off x="1295402" y="1736035"/>
            <a:ext cx="9601196" cy="4139833"/>
          </a:xfrm>
        </p:spPr>
        <p:txBody>
          <a:bodyPr>
            <a:normAutofit fontScale="55000" lnSpcReduction="20000"/>
          </a:bodyPr>
          <a:lstStyle/>
          <a:p>
            <a:pPr fontAlgn="base"/>
            <a:r>
              <a:rPr lang="en-US" sz="3300" b="1" dirty="0"/>
              <a:t>Horizontal Integration: </a:t>
            </a:r>
            <a:r>
              <a:rPr lang="en-US" sz="3300" dirty="0"/>
              <a:t>integration of firms engaged in the production of the same type of good at the same level of production. Example: a cloth manufacturing company merges with/takes over another cloth manufacturing company.</a:t>
            </a:r>
          </a:p>
          <a:p>
            <a:pPr fontAlgn="base"/>
            <a:r>
              <a:rPr lang="en-US" sz="3300" b="1" dirty="0"/>
              <a:t>Vertical Integration</a:t>
            </a:r>
            <a:r>
              <a:rPr lang="en-US" sz="3300" dirty="0"/>
              <a:t>: integration of firms engaged in the production of the same type of good but at different levels of production (primary/secondary/tertiary). Example: a electronics manufacturing company merges with/takes over a electronic retail business.</a:t>
            </a:r>
            <a:br>
              <a:rPr lang="en-US" sz="3300" dirty="0"/>
            </a:br>
            <a:r>
              <a:rPr lang="en-US" sz="3300" b="1" dirty="0"/>
              <a:t>Forward vertical integration</a:t>
            </a:r>
            <a:r>
              <a:rPr lang="en-US" sz="3300" dirty="0"/>
              <a:t>: when a firm integrates with a firm that is at a later stage of production than theirs. Example: a dairy farm integrates with a cheese manufacturing company.</a:t>
            </a:r>
            <a:br>
              <a:rPr lang="en-US" sz="3300" dirty="0"/>
            </a:br>
            <a:r>
              <a:rPr lang="en-US" sz="3300" b="1" dirty="0"/>
              <a:t>Backward vertical integration</a:t>
            </a:r>
            <a:r>
              <a:rPr lang="en-US" sz="3300" dirty="0"/>
              <a:t>: when a firm when a firm integrates with a firm that is at an earlier stage of production than theirs. Example: a chocolates selling firm integrates with a chocolate manufacturing company.</a:t>
            </a:r>
          </a:p>
          <a:p>
            <a:pPr fontAlgn="base"/>
            <a:r>
              <a:rPr lang="en-US" sz="3300" b="1" dirty="0"/>
              <a:t>Lateral/Conglomerate integration</a:t>
            </a:r>
            <a:r>
              <a:rPr lang="en-US" sz="3300" dirty="0"/>
              <a:t>: occurs when firms producing different type of products integrates. They could be at the same or different sage of production. Example: a housing company integrates with a dairy farm. Thus, the firm can produce a wide range of products or  diversify its range of products/risks</a:t>
            </a:r>
          </a:p>
          <a:p>
            <a:endParaRPr lang="en-US" dirty="0"/>
          </a:p>
        </p:txBody>
      </p:sp>
    </p:spTree>
    <p:extLst>
      <p:ext uri="{BB962C8B-B14F-4D97-AF65-F5344CB8AC3E}">
        <p14:creationId xmlns:p14="http://schemas.microsoft.com/office/powerpoint/2010/main" val="285391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16DD2C9-FBC4-4B7D-A822-F0AAFA7544D6}"/>
              </a:ext>
            </a:extLst>
          </p:cNvPr>
          <p:cNvPicPr>
            <a:picLocks noGrp="1" noChangeAspect="1"/>
          </p:cNvPicPr>
          <p:nvPr>
            <p:ph idx="1"/>
          </p:nvPr>
        </p:nvPicPr>
        <p:blipFill>
          <a:blip r:embed="rId2"/>
          <a:stretch>
            <a:fillRect/>
          </a:stretch>
        </p:blipFill>
        <p:spPr>
          <a:xfrm>
            <a:off x="1643270" y="2793999"/>
            <a:ext cx="3503923" cy="3317875"/>
          </a:xfrm>
          <a:prstGeom prst="rect">
            <a:avLst/>
          </a:prstGeom>
        </p:spPr>
      </p:pic>
      <p:pic>
        <p:nvPicPr>
          <p:cNvPr id="5" name="Picture 4">
            <a:extLst>
              <a:ext uri="{FF2B5EF4-FFF2-40B4-BE49-F238E27FC236}">
                <a16:creationId xmlns:a16="http://schemas.microsoft.com/office/drawing/2014/main" id="{B77CA578-FA45-4A86-BB42-73816452398D}"/>
              </a:ext>
            </a:extLst>
          </p:cNvPr>
          <p:cNvPicPr>
            <a:picLocks noChangeAspect="1"/>
          </p:cNvPicPr>
          <p:nvPr/>
        </p:nvPicPr>
        <p:blipFill>
          <a:blip r:embed="rId3"/>
          <a:stretch>
            <a:fillRect/>
          </a:stretch>
        </p:blipFill>
        <p:spPr>
          <a:xfrm>
            <a:off x="5478738" y="940698"/>
            <a:ext cx="5819775" cy="2085975"/>
          </a:xfrm>
          <a:prstGeom prst="rect">
            <a:avLst/>
          </a:prstGeom>
        </p:spPr>
      </p:pic>
      <p:pic>
        <p:nvPicPr>
          <p:cNvPr id="6" name="Picture 5">
            <a:extLst>
              <a:ext uri="{FF2B5EF4-FFF2-40B4-BE49-F238E27FC236}">
                <a16:creationId xmlns:a16="http://schemas.microsoft.com/office/drawing/2014/main" id="{44B5B98B-53CC-421F-8F34-64DE7B3E8C97}"/>
              </a:ext>
            </a:extLst>
          </p:cNvPr>
          <p:cNvPicPr>
            <a:picLocks noChangeAspect="1"/>
          </p:cNvPicPr>
          <p:nvPr/>
        </p:nvPicPr>
        <p:blipFill>
          <a:blip r:embed="rId4"/>
          <a:stretch>
            <a:fillRect/>
          </a:stretch>
        </p:blipFill>
        <p:spPr>
          <a:xfrm>
            <a:off x="6096000" y="3429000"/>
            <a:ext cx="4797287" cy="2047875"/>
          </a:xfrm>
          <a:prstGeom prst="rect">
            <a:avLst/>
          </a:prstGeom>
        </p:spPr>
      </p:pic>
      <p:sp>
        <p:nvSpPr>
          <p:cNvPr id="7" name="Thought Bubble: Cloud 6">
            <a:extLst>
              <a:ext uri="{FF2B5EF4-FFF2-40B4-BE49-F238E27FC236}">
                <a16:creationId xmlns:a16="http://schemas.microsoft.com/office/drawing/2014/main" id="{783E4235-45EC-41F7-B17F-CEB614F01E8D}"/>
              </a:ext>
            </a:extLst>
          </p:cNvPr>
          <p:cNvSpPr/>
          <p:nvPr/>
        </p:nvSpPr>
        <p:spPr>
          <a:xfrm>
            <a:off x="795131" y="475347"/>
            <a:ext cx="4492486" cy="196305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different types of integration from the pictures given below</a:t>
            </a:r>
          </a:p>
        </p:txBody>
      </p:sp>
    </p:spTree>
    <p:extLst>
      <p:ext uri="{BB962C8B-B14F-4D97-AF65-F5344CB8AC3E}">
        <p14:creationId xmlns:p14="http://schemas.microsoft.com/office/powerpoint/2010/main" val="27634492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395</TotalTime>
  <Words>1513</Words>
  <Application>Microsoft Office PowerPoint</Application>
  <PresentationFormat>Widescreen</PresentationFormat>
  <Paragraphs>59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Garamond</vt:lpstr>
      <vt:lpstr>Organic</vt:lpstr>
      <vt:lpstr>Growth of firms</vt:lpstr>
      <vt:lpstr>PowerPoint Presentation</vt:lpstr>
      <vt:lpstr>PowerPoint Presentation</vt:lpstr>
      <vt:lpstr>The sizes of firms can be measured in a number of ways: </vt:lpstr>
      <vt:lpstr>PowerPoint Presentation</vt:lpstr>
      <vt:lpstr>PowerPoint Presentation</vt:lpstr>
      <vt:lpstr>GROWTH</vt:lpstr>
      <vt:lpstr>Integration can happen in three ways: </vt:lpstr>
      <vt:lpstr>PowerPoint Presentation</vt:lpstr>
      <vt:lpstr>PowerPoint Presentation</vt:lpstr>
      <vt:lpstr>PowerPoint Presentation</vt:lpstr>
      <vt:lpstr>PowerPoint Presentation</vt:lpstr>
      <vt:lpstr>Economies &amp; Diseconomies of Scale</vt:lpstr>
      <vt:lpstr>Internal economies of scale: LRAC is reduced as firms expand their scale of production. </vt:lpstr>
      <vt:lpstr>PowerPoint Presentation</vt:lpstr>
      <vt:lpstr>Diseconomies of scale</vt:lpstr>
      <vt:lpstr>PowerPoint Presentation</vt:lpstr>
      <vt:lpstr>Why do some firms remain small? </vt:lpstr>
      <vt:lpstr>External Economies of Scale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of firms</dc:title>
  <dc:creator>Palak Mathur</dc:creator>
  <cp:lastModifiedBy>Palak Mathur</cp:lastModifiedBy>
  <cp:revision>23</cp:revision>
  <dcterms:created xsi:type="dcterms:W3CDTF">2020-04-26T09:43:54Z</dcterms:created>
  <dcterms:modified xsi:type="dcterms:W3CDTF">2021-03-15T03:56:54Z</dcterms:modified>
</cp:coreProperties>
</file>